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9" r:id="rId30"/>
    <p:sldId id="290" r:id="rId31"/>
    <p:sldId id="291" r:id="rId32"/>
    <p:sldId id="292" r:id="rId33"/>
    <p:sldId id="293" r:id="rId34"/>
    <p:sldId id="298" r:id="rId35"/>
    <p:sldId id="299" r:id="rId36"/>
    <p:sldId id="297" r:id="rId37"/>
    <p:sldId id="283" r:id="rId38"/>
    <p:sldId id="284" r:id="rId39"/>
    <p:sldId id="285" r:id="rId40"/>
    <p:sldId id="286" r:id="rId41"/>
    <p:sldId id="2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 Mehr" initials="" lastIdx="9" clrIdx="0"/>
  <p:cmAuthor id="1" name="Penguin Yang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48:14.932" idx="3">
    <p:pos x="6000" y="0"/>
    <p:text>Nice! I really like these types of slides that focus in on one point. One step further is to delete all the other photos and just show the CNN image</p:text>
  </p:cm>
  <p:cm authorId="1" dt="2019-10-24T21:48:14.932" idx="1">
    <p:pos x="6000" y="0"/>
    <p:text>We have one in Slide 8 :D
But I get your point, let me made a slight modification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6:07.179" idx="4">
    <p:pos x="6000" y="0"/>
    <p:text>I think this should come before other topics, since dropout/initialization/etc. are all related to optimizing the loss function. Perhaps also one slide that just says something like "we now have a network with a bunch of weight and a loss function. to learn we just do gradient descent and backpropogate the error derivates" -- this will reinforce what was learned in lecture / the notes, and set you up for these last ~5 slides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2:16.476" idx="5">
    <p:pos x="6000" y="0"/>
    <p:text>Maybe cite the names of/link to a couple popular initialization methods: e.g. He, Xavier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06:46.017" idx="6">
    <p:pos x="6000" y="0"/>
    <p:text>I like this slide! This is great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39:15.027" idx="8">
    <p:pos x="6000" y="0"/>
    <p:text>I think it would make sense to highlight TensorFlow and Pytorch as the two most popular libraries for modern DL. Also I think dependency arrows could be clearer when flipped direction.</p:text>
  </p:cm>
  <p:cm authorId="1" dt="2019-10-24T21:39:15.027" idx="2">
    <p:pos x="6000" y="0"/>
    <p:text>Ah, I see. I'll make dependency more obvious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24T21:13:16.733" idx="9">
    <p:pos x="6000" y="0"/>
    <p:text>Yes!!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80fe057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80fe057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80fe057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80fe057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9145849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9145849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02c103d1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02c103d1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7c0ea64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a7c0ea64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7c0ea64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7c0ea64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f594a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f594a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7c0ea64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7c0ea64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80fe057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80fe057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7c0ea64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7c0ea64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7675cf0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7675cf0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7c0ea6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7c0ea64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914584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914584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54ca3a43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54ca3a43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7c0ea64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a7c0ea64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594ad75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594ad75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f594ad75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f594ad75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594ad75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f594ad75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586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6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802c103d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802c103d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74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594ad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594ad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92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f594ad75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f594ad75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54ca3a43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54ca3a43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594ad7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594ad75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f594ad75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f594ad75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https://colab.research.google.com/drive/1Enc-pKlP4Q3cimEBfcQv0B_6hUvjVL3o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f594ad75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f594ad75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54ca3a43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54ca3a43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4ca3a43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4ca3a43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7c0ea6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7c0ea6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80fe05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80fe05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3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80fe05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80fe05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7c0ea6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7c0ea64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2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transformers-explained-visually-part-2-how-it-works-step-by-step-b49fa4a64f34" TargetMode="External"/><Relationship Id="rId5" Type="http://schemas.openxmlformats.org/officeDocument/2006/relationships/hyperlink" Target="https://towardsdatascience.com/transformers-141e32e69591" TargetMode="External"/><Relationship Id="rId4" Type="http://schemas.openxmlformats.org/officeDocument/2006/relationships/hyperlink" Target="https://medium.com/inside-machine-learning/what-is-a-transformer-d07dd1fbec0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comments" Target="../comments/comment5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-1399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 to Deep Learning</a:t>
            </a:r>
            <a:endParaRPr sz="36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35" y="3355125"/>
            <a:ext cx="1324125" cy="13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348350" y="1871200"/>
            <a:ext cx="64473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Angelica Sun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(adapted from Atharva Parulekar, Jingbo Yang)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Sharing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3151900"/>
            <a:ext cx="7913100" cy="14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Lesser the parameters less computationally intensive the training. This is a win win as we are reusing parameters.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9" y="1307800"/>
            <a:ext cx="7779161" cy="1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Translational invariance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214225"/>
            <a:ext cx="3446400" cy="3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we are training filters to detect cats and the moving these filters over the data, a differently positioned cat will also get detected by the same set of filters.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50" y="1214237"/>
            <a:ext cx="4901052" cy="3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691" y="874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learned filters</a:t>
            </a:r>
            <a:endParaRPr dirty="0"/>
          </a:p>
        </p:txBody>
      </p:sp>
      <p:grpSp>
        <p:nvGrpSpPr>
          <p:cNvPr id="144" name="Google Shape;144;p23"/>
          <p:cNvGrpSpPr/>
          <p:nvPr/>
        </p:nvGrpSpPr>
        <p:grpSpPr>
          <a:xfrm>
            <a:off x="311691" y="806469"/>
            <a:ext cx="3917409" cy="2983613"/>
            <a:chOff x="307964" y="1111925"/>
            <a:chExt cx="5159310" cy="3887607"/>
          </a:xfrm>
        </p:grpSpPr>
        <p:pic>
          <p:nvPicPr>
            <p:cNvPr id="145" name="Google Shape;14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11925"/>
              <a:ext cx="2493827" cy="128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2047" y="1111925"/>
              <a:ext cx="2501297" cy="128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31125" y="3710975"/>
              <a:ext cx="2493827" cy="1288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2050" y="2419350"/>
              <a:ext cx="2575224" cy="132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7964" y="2418475"/>
              <a:ext cx="2501302" cy="12925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22450" y="3934750"/>
            <a:ext cx="43356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Images that maximize filter outputs at certain layers. We observe that the images get more complex as filters are situated deeper</a:t>
            </a:r>
            <a:endParaRPr sz="1600" dirty="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0683" y="949200"/>
            <a:ext cx="4591625" cy="2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4458050" y="3934750"/>
            <a:ext cx="45339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How deeper layers can learn deeper embeddings. How an eye is made up of multiple curves and a face is made up of two eyes.</a:t>
            </a:r>
            <a:endParaRPr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31799" y="3274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CNN structure:</a:t>
            </a:r>
            <a:endParaRPr dirty="0"/>
          </a:p>
        </p:txBody>
      </p:sp>
      <p:sp>
        <p:nvSpPr>
          <p:cNvPr id="159" name="Google Shape;159;p24"/>
          <p:cNvSpPr txBox="1"/>
          <p:nvPr/>
        </p:nvSpPr>
        <p:spPr>
          <a:xfrm>
            <a:off x="6298500" y="4869800"/>
            <a:ext cx="25338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LeCun et al. (1998)</a:t>
            </a:r>
            <a:endParaRPr sz="10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49" y="1129334"/>
            <a:ext cx="8257701" cy="30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really is just a linear operation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02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convolution is a giant matrix multiplication.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expand the 2 dimensional image into a vector and the conv operation into a matrix.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101" y="1152476"/>
            <a:ext cx="3035225" cy="1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775" y="3251825"/>
            <a:ext cx="2821525" cy="1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12" y="2471213"/>
            <a:ext cx="2316074" cy="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2E2D-FA6F-480A-977C-4B841D53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9" y="320928"/>
            <a:ext cx="8520600" cy="572700"/>
          </a:xfrm>
        </p:spPr>
        <p:txBody>
          <a:bodyPr/>
          <a:lstStyle/>
          <a:p>
            <a:r>
              <a:rPr lang="en-US" dirty="0"/>
              <a:t>SOTA Example – Detectron2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69E742-6629-4134-900A-54E6B82F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38" y="985068"/>
            <a:ext cx="5908221" cy="37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33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75" y="2571750"/>
            <a:ext cx="2760550" cy="24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learn?</a:t>
            </a:r>
            <a:endParaRPr dirty="0"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are “optimizers”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Momentum: Gradient + Momentum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Nestrov: Momentum + Gradients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Adagrad: Normalize with sum of sq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RMSprop: Normalize with moving avg of sum of squares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ADAM: RMsprop + momentum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100" y="80525"/>
            <a:ext cx="3753850" cy="29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5">
            <a:alphaModFix/>
          </a:blip>
          <a:srcRect l="8347" r="15000" b="14104"/>
          <a:stretch/>
        </p:blipFill>
        <p:spPr>
          <a:xfrm>
            <a:off x="1561250" y="941525"/>
            <a:ext cx="3878221" cy="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80000"/>
                </a:solidFill>
              </a:rPr>
              <a:t>Mini</a:t>
            </a:r>
            <a:r>
              <a:rPr lang="en" dirty="0"/>
              <a:t>-batch Gradient Descent</a:t>
            </a:r>
            <a:endParaRPr dirty="0"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237500"/>
            <a:ext cx="564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Expensive to compute gradient for large dataset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Memory size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Compute time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Mini-batch: takes a sample of training data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How to we sample intelligently?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99" y="1648239"/>
            <a:ext cx="4459801" cy="221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deeper better?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networks seem to be more powerful but harder to train.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information during forward propagation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gradient info during back propagation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many ways to “keep the gradient going”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400" y="1292850"/>
            <a:ext cx="4196701" cy="29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27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Solution: skip connection</a:t>
            </a:r>
            <a:endParaRPr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11700" y="995721"/>
            <a:ext cx="85206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 the layers, create a gradient highway or information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highway.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11700" y="4293800"/>
            <a:ext cx="18507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ResNet (2015)</a:t>
            </a:r>
            <a:endParaRPr dirty="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443" y="1922879"/>
            <a:ext cx="2890024" cy="16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l="42706"/>
          <a:stretch/>
        </p:blipFill>
        <p:spPr>
          <a:xfrm>
            <a:off x="6509304" y="0"/>
            <a:ext cx="92737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/>
          <p:nvPr/>
        </p:nvCxnSpPr>
        <p:spPr>
          <a:xfrm>
            <a:off x="2664225" y="1822900"/>
            <a:ext cx="4184400" cy="79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9"/>
          <p:cNvCxnSpPr/>
          <p:nvPr/>
        </p:nvCxnSpPr>
        <p:spPr>
          <a:xfrm rot="10800000" flipH="1">
            <a:off x="2679000" y="2915125"/>
            <a:ext cx="4206600" cy="105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4" name="Google Shape;204;p29"/>
          <p:cNvSpPr txBox="1"/>
          <p:nvPr/>
        </p:nvSpPr>
        <p:spPr>
          <a:xfrm>
            <a:off x="311700" y="4693360"/>
            <a:ext cx="25338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He et al. (2015)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3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Motivation for deep learning    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Convolutional neural networks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Recurrent neural networks  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Transformers  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Deep learning tools                  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2621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311700" y="96959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initialize all neurons to zero?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all the weights are same we will not be able to </a:t>
            </a:r>
            <a:r>
              <a:rPr lang="en" u="sng"/>
              <a:t>break symmetry</a:t>
            </a:r>
            <a:r>
              <a:rPr lang="en"/>
              <a:t> of the network and all filters will end up learning the same 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Large numbers, might knock relu units out.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4764600" y="969595"/>
            <a:ext cx="40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units once knocked out and their output is zero, their gradient flow also becomes zero.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small random numbers at initialization.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Variance : 1/sqrt(n)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Mean: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2323750" y="4097845"/>
            <a:ext cx="3973800" cy="76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494450" y="3768470"/>
            <a:ext cx="2841600" cy="44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Popular initialization setups</a:t>
            </a:r>
            <a:endParaRPr sz="160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2441050" y="4291045"/>
            <a:ext cx="40677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(Xavier, Kaiming) (Uniform, Normal)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cutting off some network connections do?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Trains multiple smaller networks in an ensemble.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drop entire layer too!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Acts like a really good regularizer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70" y="1337765"/>
            <a:ext cx="4068674" cy="20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tricks for training</a:t>
            </a:r>
            <a:endParaRPr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if your data set is smaller. This helps the network generalize more.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Early stopping if training loss goes above validation loss.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Random hyperparameter search or grid search?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25" y="936325"/>
            <a:ext cx="3977975" cy="22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163" y="3333375"/>
            <a:ext cx="2916294" cy="12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906500" y="1159163"/>
            <a:ext cx="7584900" cy="288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8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sounds like fun!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some other areas of deep learning?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25076" b="22106"/>
          <a:stretch/>
        </p:blipFill>
        <p:spPr>
          <a:xfrm>
            <a:off x="3613591" y="1206531"/>
            <a:ext cx="3306637" cy="27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839625" y="2109542"/>
            <a:ext cx="25809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Recurrent NN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Sequential data</a:t>
            </a:r>
            <a:endParaRPr dirty="0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801" y="4252022"/>
            <a:ext cx="1458925" cy="77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534" y="4197343"/>
            <a:ext cx="1279533" cy="8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549" y="4359524"/>
            <a:ext cx="1250858" cy="65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11703" y="4483577"/>
            <a:ext cx="1584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3658189" y="4499657"/>
            <a:ext cx="1155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RL</a:t>
            </a:r>
            <a:endParaRPr dirty="0"/>
          </a:p>
        </p:txBody>
      </p:sp>
      <p:sp>
        <p:nvSpPr>
          <p:cNvPr id="243" name="Google Shape;243;p33"/>
          <p:cNvSpPr txBox="1"/>
          <p:nvPr/>
        </p:nvSpPr>
        <p:spPr>
          <a:xfrm>
            <a:off x="6151825" y="4526450"/>
            <a:ext cx="1074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</p:txBody>
      </p:sp>
      <p:cxnSp>
        <p:nvCxnSpPr>
          <p:cNvPr id="244" name="Google Shape;244;p33"/>
          <p:cNvCxnSpPr/>
          <p:nvPr/>
        </p:nvCxnSpPr>
        <p:spPr>
          <a:xfrm>
            <a:off x="453525" y="4237375"/>
            <a:ext cx="3325500" cy="7536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also have 1D architectures (remember this)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311700" y="1213175"/>
            <a:ext cx="45417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works on any data where there is a local pattern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We use 1D convolutions on DNA sequences, text sequences, and music notes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But what if time series has </a:t>
            </a:r>
            <a:r>
              <a:rPr lang="en" b="1" dirty="0">
                <a:solidFill>
                  <a:srgbClr val="980000"/>
                </a:solidFill>
              </a:rPr>
              <a:t>causal dependency</a:t>
            </a:r>
            <a:r>
              <a:rPr lang="en" dirty="0"/>
              <a:t> or any kind of </a:t>
            </a:r>
            <a:r>
              <a:rPr lang="en" b="1" dirty="0">
                <a:solidFill>
                  <a:srgbClr val="980000"/>
                </a:solidFill>
              </a:rPr>
              <a:t>sequential dependency</a:t>
            </a:r>
            <a:r>
              <a:rPr lang="en" dirty="0"/>
              <a:t>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79350"/>
            <a:ext cx="4107900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ral network 62 (i2tutorials)">
            <a:extLst>
              <a:ext uri="{FF2B5EF4-FFF2-40B4-BE49-F238E27FC236}">
                <a16:creationId xmlns:a16="http://schemas.microsoft.com/office/drawing/2014/main" id="{9F319ADF-9C5E-44BC-B0F7-8A10184B7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9"/>
          <a:stretch/>
        </p:blipFill>
        <p:spPr bwMode="auto">
          <a:xfrm>
            <a:off x="1956124" y="1585408"/>
            <a:ext cx="6199474" cy="269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268775" y="2327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sequential dependency?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444137" y="948120"/>
            <a:ext cx="3902529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recurrent neural network (RNN)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259" name="Google Shape;259;p35"/>
          <p:cNvCxnSpPr>
            <a:cxnSpLocks/>
          </p:cNvCxnSpPr>
          <p:nvPr/>
        </p:nvCxnSpPr>
        <p:spPr>
          <a:xfrm>
            <a:off x="1956124" y="1868633"/>
            <a:ext cx="695635" cy="3125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5"/>
          <p:cNvSpPr txBox="1"/>
          <p:nvPr/>
        </p:nvSpPr>
        <p:spPr>
          <a:xfrm>
            <a:off x="920395" y="1672463"/>
            <a:ext cx="1206279" cy="39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output</a:t>
            </a:r>
            <a:endParaRPr dirty="0"/>
          </a:p>
        </p:txBody>
      </p:sp>
      <p:sp>
        <p:nvSpPr>
          <p:cNvPr id="261" name="Google Shape;261;p35"/>
          <p:cNvSpPr txBox="1"/>
          <p:nvPr/>
        </p:nvSpPr>
        <p:spPr>
          <a:xfrm>
            <a:off x="733725" y="2342041"/>
            <a:ext cx="1257262" cy="40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Latent Output</a:t>
            </a:r>
            <a:endParaRPr dirty="0"/>
          </a:p>
        </p:txBody>
      </p:sp>
      <p:cxnSp>
        <p:nvCxnSpPr>
          <p:cNvPr id="262" name="Google Shape;262;p35"/>
          <p:cNvCxnSpPr>
            <a:cxnSpLocks/>
          </p:cNvCxnSpPr>
          <p:nvPr/>
        </p:nvCxnSpPr>
        <p:spPr>
          <a:xfrm>
            <a:off x="1968321" y="2574167"/>
            <a:ext cx="337273" cy="1216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5"/>
          <p:cNvCxnSpPr>
            <a:cxnSpLocks/>
          </p:cNvCxnSpPr>
          <p:nvPr/>
        </p:nvCxnSpPr>
        <p:spPr>
          <a:xfrm>
            <a:off x="2041167" y="3838732"/>
            <a:ext cx="583957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5"/>
          <p:cNvSpPr txBox="1"/>
          <p:nvPr/>
        </p:nvSpPr>
        <p:spPr>
          <a:xfrm>
            <a:off x="1020010" y="3477871"/>
            <a:ext cx="116485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at one time step</a:t>
            </a:r>
            <a:endParaRPr dirty="0"/>
          </a:p>
        </p:txBody>
      </p:sp>
      <p:cxnSp>
        <p:nvCxnSpPr>
          <p:cNvPr id="265" name="Google Shape;265;p35"/>
          <p:cNvCxnSpPr>
            <a:cxnSpLocks/>
          </p:cNvCxnSpPr>
          <p:nvPr/>
        </p:nvCxnSpPr>
        <p:spPr>
          <a:xfrm>
            <a:off x="1956124" y="3040699"/>
            <a:ext cx="506185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35"/>
          <p:cNvSpPr txBox="1"/>
          <p:nvPr/>
        </p:nvSpPr>
        <p:spPr>
          <a:xfrm>
            <a:off x="1090945" y="2832931"/>
            <a:ext cx="945958" cy="44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RNN Cell</a:t>
            </a:r>
            <a:endParaRPr dirty="0"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4935496" y="948120"/>
            <a:ext cx="2105384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Unrolling an RNN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270" name="Google Shape;270;p35"/>
          <p:cNvCxnSpPr/>
          <p:nvPr/>
        </p:nvCxnSpPr>
        <p:spPr>
          <a:xfrm rot="10800000" flipH="1">
            <a:off x="5081988" y="3386632"/>
            <a:ext cx="113100" cy="659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35"/>
          <p:cNvSpPr txBox="1"/>
          <p:nvPr/>
        </p:nvSpPr>
        <p:spPr>
          <a:xfrm>
            <a:off x="1175418" y="4407610"/>
            <a:ext cx="6939882" cy="56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RNN Cell (Composed of </a:t>
            </a:r>
            <a:r>
              <a:rPr lang="en-US" dirty="0" err="1"/>
              <a:t>Wxh</a:t>
            </a:r>
            <a:r>
              <a:rPr lang="en-US" dirty="0"/>
              <a:t> and </a:t>
            </a:r>
            <a:r>
              <a:rPr lang="en-US" dirty="0" err="1"/>
              <a:t>Whh</a:t>
            </a:r>
            <a:r>
              <a:rPr lang="en-US" dirty="0"/>
              <a:t> in this example) is really the same cell.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many different cells like the filters of CNN.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RNN produce result?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50" y="2329022"/>
            <a:ext cx="5011912" cy="232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1713691" y="4654561"/>
            <a:ext cx="51555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 I                     love               CS                                  !</a:t>
            </a:r>
            <a:endParaRPr b="1">
              <a:solidFill>
                <a:srgbClr val="980000"/>
              </a:solidFill>
            </a:endParaRPr>
          </a:p>
        </p:txBody>
      </p:sp>
      <p:grpSp>
        <p:nvGrpSpPr>
          <p:cNvPr id="279" name="Google Shape;279;p36"/>
          <p:cNvGrpSpPr/>
          <p:nvPr/>
        </p:nvGrpSpPr>
        <p:grpSpPr>
          <a:xfrm>
            <a:off x="1835077" y="1573645"/>
            <a:ext cx="216613" cy="829555"/>
            <a:chOff x="1838850" y="1112225"/>
            <a:chExt cx="235500" cy="912000"/>
          </a:xfrm>
        </p:grpSpPr>
        <p:sp>
          <p:nvSpPr>
            <p:cNvPr id="280" name="Google Shape;280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6"/>
          <p:cNvGrpSpPr/>
          <p:nvPr/>
        </p:nvGrpSpPr>
        <p:grpSpPr>
          <a:xfrm>
            <a:off x="2945755" y="1573645"/>
            <a:ext cx="216613" cy="829555"/>
            <a:chOff x="1838850" y="1112225"/>
            <a:chExt cx="235500" cy="912000"/>
          </a:xfrm>
        </p:grpSpPr>
        <p:sp>
          <p:nvSpPr>
            <p:cNvPr id="285" name="Google Shape;285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6"/>
          <p:cNvGrpSpPr/>
          <p:nvPr/>
        </p:nvGrpSpPr>
        <p:grpSpPr>
          <a:xfrm>
            <a:off x="4056433" y="1573645"/>
            <a:ext cx="216613" cy="829555"/>
            <a:chOff x="1838850" y="1112225"/>
            <a:chExt cx="235500" cy="912000"/>
          </a:xfrm>
        </p:grpSpPr>
        <p:sp>
          <p:nvSpPr>
            <p:cNvPr id="290" name="Google Shape;290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6"/>
          <p:cNvGrpSpPr/>
          <p:nvPr/>
        </p:nvGrpSpPr>
        <p:grpSpPr>
          <a:xfrm>
            <a:off x="5920901" y="1573645"/>
            <a:ext cx="216613" cy="829555"/>
            <a:chOff x="1838850" y="1112225"/>
            <a:chExt cx="235500" cy="912000"/>
          </a:xfrm>
        </p:grpSpPr>
        <p:sp>
          <p:nvSpPr>
            <p:cNvPr id="295" name="Google Shape;295;p36"/>
            <p:cNvSpPr/>
            <p:nvPr/>
          </p:nvSpPr>
          <p:spPr>
            <a:xfrm>
              <a:off x="1838850" y="15694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1838850" y="13408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838850" y="17980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1838850" y="1112225"/>
              <a:ext cx="235500" cy="226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6"/>
          <p:cNvSpPr/>
          <p:nvPr/>
        </p:nvSpPr>
        <p:spPr>
          <a:xfrm>
            <a:off x="5655586" y="1417975"/>
            <a:ext cx="757500" cy="1136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6"/>
          <p:cNvCxnSpPr>
            <a:endCxn id="299" idx="3"/>
          </p:cNvCxnSpPr>
          <p:nvPr/>
        </p:nvCxnSpPr>
        <p:spPr>
          <a:xfrm rot="10800000">
            <a:off x="6413086" y="1986325"/>
            <a:ext cx="872400" cy="517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36"/>
          <p:cNvSpPr txBox="1"/>
          <p:nvPr/>
        </p:nvSpPr>
        <p:spPr>
          <a:xfrm>
            <a:off x="6964740" y="2589275"/>
            <a:ext cx="20052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after reading full sentence</a:t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1471451" y="1417975"/>
            <a:ext cx="3240600" cy="1136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36"/>
          <p:cNvCxnSpPr>
            <a:endCxn id="302" idx="3"/>
          </p:cNvCxnSpPr>
          <p:nvPr/>
        </p:nvCxnSpPr>
        <p:spPr>
          <a:xfrm flipH="1">
            <a:off x="4712051" y="1333225"/>
            <a:ext cx="565200" cy="653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36"/>
          <p:cNvSpPr txBox="1"/>
          <p:nvPr/>
        </p:nvSpPr>
        <p:spPr>
          <a:xfrm>
            <a:off x="4620750" y="974575"/>
            <a:ext cx="2069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“embedding”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311700" y="2544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Typical RNN Cells</a:t>
            </a:r>
            <a:endParaRPr dirty="0"/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13171"/>
          <a:stretch/>
        </p:blipFill>
        <p:spPr>
          <a:xfrm>
            <a:off x="711666" y="1674558"/>
            <a:ext cx="7384598" cy="24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1192116" y="4161383"/>
            <a:ext cx="30132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 Short Term Memory (</a:t>
            </a:r>
            <a:r>
              <a:rPr lang="en" b="1" dirty="0"/>
              <a:t>LSTM</a:t>
            </a:r>
            <a:r>
              <a:rPr lang="en" dirty="0"/>
              <a:t>)</a:t>
            </a:r>
            <a:endParaRPr dirty="0"/>
          </a:p>
        </p:txBody>
      </p:sp>
      <p:sp>
        <p:nvSpPr>
          <p:cNvPr id="312" name="Google Shape;312;p37"/>
          <p:cNvSpPr txBox="1"/>
          <p:nvPr/>
        </p:nvSpPr>
        <p:spPr>
          <a:xfrm>
            <a:off x="5223194" y="4161383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Gated Recurrent Unit (</a:t>
            </a:r>
            <a:r>
              <a:rPr lang="en" b="1" dirty="0"/>
              <a:t>GRU</a:t>
            </a:r>
            <a:r>
              <a:rPr lang="en" dirty="0"/>
              <a:t>)</a:t>
            </a:r>
            <a:endParaRPr dirty="0"/>
          </a:p>
        </p:txBody>
      </p:sp>
      <p:cxnSp>
        <p:nvCxnSpPr>
          <p:cNvPr id="313" name="Google Shape;313;p37"/>
          <p:cNvCxnSpPr/>
          <p:nvPr/>
        </p:nvCxnSpPr>
        <p:spPr>
          <a:xfrm>
            <a:off x="1473466" y="1407458"/>
            <a:ext cx="539100" cy="8487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7"/>
          <p:cNvSpPr/>
          <p:nvPr/>
        </p:nvSpPr>
        <p:spPr>
          <a:xfrm>
            <a:off x="1247366" y="2256133"/>
            <a:ext cx="15168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200666" y="1039533"/>
            <a:ext cx="2506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in “long term memory”</a:t>
            </a:r>
            <a:endParaRPr/>
          </a:p>
        </p:txBody>
      </p:sp>
      <p:cxnSp>
        <p:nvCxnSpPr>
          <p:cNvPr id="316" name="Google Shape;316;p37"/>
          <p:cNvCxnSpPr>
            <a:endCxn id="317" idx="0"/>
          </p:cNvCxnSpPr>
          <p:nvPr/>
        </p:nvCxnSpPr>
        <p:spPr>
          <a:xfrm flipH="1">
            <a:off x="3357541" y="1398133"/>
            <a:ext cx="122400" cy="858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37"/>
          <p:cNvSpPr/>
          <p:nvPr/>
        </p:nvSpPr>
        <p:spPr>
          <a:xfrm>
            <a:off x="3065491" y="2256133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2874566" y="1039533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current input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6326616" y="2434971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5571316" y="2434983"/>
            <a:ext cx="6723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37"/>
          <p:cNvCxnSpPr>
            <a:endCxn id="319" idx="0"/>
          </p:cNvCxnSpPr>
          <p:nvPr/>
        </p:nvCxnSpPr>
        <p:spPr>
          <a:xfrm flipH="1">
            <a:off x="6618666" y="1397871"/>
            <a:ext cx="714300" cy="10371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063191" y="1039533"/>
            <a:ext cx="1287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gate</a:t>
            </a:r>
            <a:endParaRPr/>
          </a:p>
        </p:txBody>
      </p:sp>
      <p:cxnSp>
        <p:nvCxnSpPr>
          <p:cNvPr id="323" name="Google Shape;323;p37"/>
          <p:cNvCxnSpPr>
            <a:endCxn id="320" idx="0"/>
          </p:cNvCxnSpPr>
          <p:nvPr/>
        </p:nvCxnSpPr>
        <p:spPr>
          <a:xfrm flipH="1">
            <a:off x="5907466" y="1388583"/>
            <a:ext cx="134700" cy="1046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5647516" y="1040258"/>
            <a:ext cx="1287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gate</a:t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6910716" y="2434983"/>
            <a:ext cx="584100" cy="12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37"/>
          <p:cNvCxnSpPr/>
          <p:nvPr/>
        </p:nvCxnSpPr>
        <p:spPr>
          <a:xfrm rot="10800000">
            <a:off x="7530466" y="3434283"/>
            <a:ext cx="518400" cy="226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37"/>
          <p:cNvSpPr txBox="1"/>
          <p:nvPr/>
        </p:nvSpPr>
        <p:spPr>
          <a:xfrm>
            <a:off x="7719141" y="3584283"/>
            <a:ext cx="140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current input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AND deep?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4563"/>
            <a:ext cx="3764000" cy="34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400" y="923875"/>
            <a:ext cx="2862600" cy="3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 rot="1118362">
            <a:off x="1780981" y="1553692"/>
            <a:ext cx="2020898" cy="46571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8"/>
          <p:cNvCxnSpPr>
            <a:endCxn id="335" idx="3"/>
          </p:cNvCxnSpPr>
          <p:nvPr/>
        </p:nvCxnSpPr>
        <p:spPr>
          <a:xfrm>
            <a:off x="1094601" y="1359911"/>
            <a:ext cx="967200" cy="3543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8"/>
          <p:cNvSpPr txBox="1"/>
          <p:nvPr/>
        </p:nvSpPr>
        <p:spPr>
          <a:xfrm>
            <a:off x="140650" y="1010600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last value</a:t>
            </a:r>
            <a:endParaRPr/>
          </a:p>
        </p:txBody>
      </p:sp>
      <p:cxnSp>
        <p:nvCxnSpPr>
          <p:cNvPr id="338" name="Google Shape;338;p38"/>
          <p:cNvCxnSpPr/>
          <p:nvPr/>
        </p:nvCxnSpPr>
        <p:spPr>
          <a:xfrm flipH="1">
            <a:off x="7481475" y="1668975"/>
            <a:ext cx="621900" cy="348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38"/>
          <p:cNvSpPr/>
          <p:nvPr/>
        </p:nvSpPr>
        <p:spPr>
          <a:xfrm>
            <a:off x="4994400" y="2017525"/>
            <a:ext cx="2918426" cy="1036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 txBox="1"/>
          <p:nvPr/>
        </p:nvSpPr>
        <p:spPr>
          <a:xfrm>
            <a:off x="7605875" y="1105425"/>
            <a:ext cx="2263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“attention” to everything</a:t>
            </a:r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1823778" y="4483600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</a:t>
            </a:r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5715228" y="4559800"/>
            <a:ext cx="2561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Model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 – Attention is All You Need!</a:t>
            </a:r>
            <a:endParaRPr dirty="0"/>
          </a:p>
        </p:txBody>
      </p:sp>
      <p:sp>
        <p:nvSpPr>
          <p:cNvPr id="14" name="Google Shape;250;p34">
            <a:extLst>
              <a:ext uri="{FF2B5EF4-FFF2-40B4-BE49-F238E27FC236}">
                <a16:creationId xmlns:a16="http://schemas.microsoft.com/office/drawing/2014/main" id="{2E821DAE-6581-41B7-95F0-62EB96C36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92360" y="894362"/>
            <a:ext cx="3287117" cy="3907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Originally proposed for translation.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Encoder</a:t>
            </a:r>
            <a:r>
              <a:rPr lang="en-US" sz="1600" dirty="0"/>
              <a:t> computes hidden representations for each word in the input sentence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Applies</a:t>
            </a:r>
            <a:r>
              <a:rPr lang="en-US" sz="1600" b="1" dirty="0"/>
              <a:t> self attention.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Decoder</a:t>
            </a:r>
            <a:r>
              <a:rPr lang="en-US" sz="1600" dirty="0"/>
              <a:t> makes sequential prediction similar as in RNN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At each time step, </a:t>
            </a:r>
            <a:r>
              <a:rPr lang="en-US" sz="1600" dirty="0"/>
              <a:t>it predicts the next word based on its previous predictions (partial sentence).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Applies</a:t>
            </a:r>
            <a:r>
              <a:rPr lang="en-US" sz="1600" b="1" dirty="0"/>
              <a:t> self attention </a:t>
            </a:r>
            <a:r>
              <a:rPr lang="en-US" sz="1600" dirty="0"/>
              <a:t>and </a:t>
            </a:r>
            <a:r>
              <a:rPr lang="en-US" sz="1600" b="1" dirty="0"/>
              <a:t>attention on encoder </a:t>
            </a:r>
            <a:r>
              <a:rPr lang="en-US" sz="1600" dirty="0"/>
              <a:t>outputs.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4AC18B7-8C8A-4387-9525-B980E1FF25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6" y="1247517"/>
            <a:ext cx="5148712" cy="33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1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we learned multi-layer perceptron in class?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Expensive to learn.  Will not generalize well.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Does not exploit the </a:t>
            </a:r>
            <a:r>
              <a:rPr lang="en" u="sng" dirty="0"/>
              <a:t>order and local relations</a:t>
            </a:r>
            <a:r>
              <a:rPr lang="en" dirty="0"/>
              <a:t> in the data!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819" t="15028" r="2738" b="10792"/>
          <a:stretch/>
        </p:blipFill>
        <p:spPr>
          <a:xfrm>
            <a:off x="717825" y="2270300"/>
            <a:ext cx="7187726" cy="1771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989350" y="4329575"/>
            <a:ext cx="31653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64x64x3=12288 parameters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want </a:t>
            </a:r>
            <a:r>
              <a:rPr lang="en" b="1">
                <a:solidFill>
                  <a:srgbClr val="980000"/>
                </a:solidFill>
              </a:rPr>
              <a:t>many</a:t>
            </a:r>
            <a:r>
              <a:rPr lang="en"/>
              <a:t> layers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248" y="4139395"/>
            <a:ext cx="824176" cy="82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rot="10800000">
            <a:off x="4099725" y="3830375"/>
            <a:ext cx="94200" cy="4992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 – Attention is All You Need!</a:t>
            </a:r>
            <a:endParaRPr dirty="0"/>
          </a:p>
        </p:txBody>
      </p:sp>
      <p:sp>
        <p:nvSpPr>
          <p:cNvPr id="14" name="Google Shape;250;p34">
            <a:extLst>
              <a:ext uri="{FF2B5EF4-FFF2-40B4-BE49-F238E27FC236}">
                <a16:creationId xmlns:a16="http://schemas.microsoft.com/office/drawing/2014/main" id="{2E821DAE-6581-41B7-95F0-62EB96C36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50609" y="1085444"/>
            <a:ext cx="4394195" cy="2846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dot product in </a:t>
            </a:r>
            <a:r>
              <a:rPr lang="en-US" sz="1600" dirty="0" err="1"/>
              <a:t>softmax</a:t>
            </a:r>
            <a:r>
              <a:rPr lang="en-US" sz="1600" dirty="0"/>
              <a:t> below computes how each word of sequence 1 (Q) is influenced by all the other words in the sequence 2 (K).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Considering the different importance, we computed a weighted sum of the information in the sequence 2 (V) to use in computing the hidden representation of sequence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B0885-FFA9-4BBB-B5B2-2EBDFC2A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5" y="1085444"/>
            <a:ext cx="3192168" cy="371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A00FB-667B-47FE-83A7-901F25D73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23" y="3821084"/>
            <a:ext cx="4679768" cy="10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3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 – Attention is All You Need!</a:t>
            </a:r>
            <a:endParaRPr dirty="0"/>
          </a:p>
        </p:txBody>
      </p:sp>
      <p:sp>
        <p:nvSpPr>
          <p:cNvPr id="14" name="Google Shape;250;p34">
            <a:extLst>
              <a:ext uri="{FF2B5EF4-FFF2-40B4-BE49-F238E27FC236}">
                <a16:creationId xmlns:a16="http://schemas.microsoft.com/office/drawing/2014/main" id="{2E821DAE-6581-41B7-95F0-62EB96C36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50609" y="1085444"/>
            <a:ext cx="4394195" cy="2846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dot product in </a:t>
            </a:r>
            <a:r>
              <a:rPr lang="en-US" sz="1600" dirty="0" err="1"/>
              <a:t>softmax</a:t>
            </a:r>
            <a:r>
              <a:rPr lang="en-US" sz="1600" dirty="0"/>
              <a:t> below computes how each word of sequence 1 (Q) is influenced by all the other words in the sequence 2 (K).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Considering the different importance, we computed a weighted sum of the information in the sequence 2 (V) to use in computing the hidden representation of sequence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B0885-FFA9-4BBB-B5B2-2EBDFC2A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5" y="1085444"/>
            <a:ext cx="3192168" cy="371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A00FB-667B-47FE-83A7-901F25D73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23" y="3821084"/>
            <a:ext cx="4679768" cy="10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 – Attention is All You Need!</a:t>
            </a:r>
            <a:endParaRPr dirty="0"/>
          </a:p>
        </p:txBody>
      </p:sp>
      <p:sp>
        <p:nvSpPr>
          <p:cNvPr id="14" name="Google Shape;250;p34">
            <a:extLst>
              <a:ext uri="{FF2B5EF4-FFF2-40B4-BE49-F238E27FC236}">
                <a16:creationId xmlns:a16="http://schemas.microsoft.com/office/drawing/2014/main" id="{2E821DAE-6581-41B7-95F0-62EB96C36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70203" y="1807167"/>
            <a:ext cx="4997448" cy="1768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Multiple heads!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-- Similar as how you have multiple filters in CNN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Loss of sequential order?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-- Positional encoding! (often use sine waves)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B0885-FFA9-4BBB-B5B2-2EBDFC2A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5" y="1085444"/>
            <a:ext cx="3192168" cy="37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74B09-0ABE-4AE2-8353-960F42A4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0402" y="253909"/>
            <a:ext cx="4884021" cy="4635681"/>
          </a:xfrm>
          <a:prstGeom prst="rect">
            <a:avLst/>
          </a:prstGeom>
        </p:spPr>
      </p:pic>
      <p:sp>
        <p:nvSpPr>
          <p:cNvPr id="6" name="Google Shape;250;p34">
            <a:extLst>
              <a:ext uri="{FF2B5EF4-FFF2-40B4-BE49-F238E27FC236}">
                <a16:creationId xmlns:a16="http://schemas.microsoft.com/office/drawing/2014/main" id="{D2D3268F-3D0E-4F90-BACA-6452A38C5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36956" y="583544"/>
            <a:ext cx="2992300" cy="1768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attention scores from two different self-attention heads.</a:t>
            </a:r>
          </a:p>
        </p:txBody>
      </p:sp>
      <p:sp>
        <p:nvSpPr>
          <p:cNvPr id="7" name="Google Shape;250;p34">
            <a:extLst>
              <a:ext uri="{FF2B5EF4-FFF2-40B4-BE49-F238E27FC236}">
                <a16:creationId xmlns:a16="http://schemas.microsoft.com/office/drawing/2014/main" id="{95D141FB-45C9-4939-9F99-695296B73A6D}"/>
              </a:ext>
            </a:extLst>
          </p:cNvPr>
          <p:cNvSpPr txBox="1">
            <a:spLocks/>
          </p:cNvSpPr>
          <p:nvPr/>
        </p:nvSpPr>
        <p:spPr>
          <a:xfrm>
            <a:off x="5736956" y="2391523"/>
            <a:ext cx="2992300" cy="241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References: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hlinkClick r:id="rId3"/>
              </a:rPr>
              <a:t>https://arxiv.org/pdf/1706.03762.pdf</a:t>
            </a:r>
            <a:endParaRPr lang="en-US" sz="1200" dirty="0"/>
          </a:p>
          <a:p>
            <a:pPr marL="0" indent="0">
              <a:buFont typeface="Arial"/>
              <a:buNone/>
            </a:pPr>
            <a:r>
              <a:rPr lang="en-US" sz="1200" dirty="0">
                <a:hlinkClick r:id="rId4"/>
              </a:rPr>
              <a:t>https://medium.com/inside-machine-learning/what-is-a-transformer-d07dd1fbec04</a:t>
            </a:r>
            <a:endParaRPr lang="en-US" sz="1200" dirty="0"/>
          </a:p>
          <a:p>
            <a:pPr marL="0" indent="0">
              <a:buFont typeface="Arial"/>
              <a:buNone/>
            </a:pPr>
            <a:r>
              <a:rPr lang="en-US" sz="1200" dirty="0">
                <a:hlinkClick r:id="rId5"/>
              </a:rPr>
              <a:t>https://towardsdatascience.com/transformers-141e32e69591</a:t>
            </a:r>
            <a:r>
              <a:rPr lang="en-US" sz="1200" dirty="0"/>
              <a:t> 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hlinkClick r:id="rId6"/>
              </a:rPr>
              <a:t>https://towardsdatascience.com/transformers-explained-visually-part-2-how-it-works-step-by-step-b49fa4a64f34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167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2E2D-FA6F-480A-977C-4B841D53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9" y="320928"/>
            <a:ext cx="8520600" cy="572700"/>
          </a:xfrm>
        </p:spPr>
        <p:txBody>
          <a:bodyPr/>
          <a:lstStyle/>
          <a:p>
            <a:r>
              <a:rPr lang="en-US" dirty="0"/>
              <a:t>SOTA Example – GPT3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39C0C-01F0-49DE-B73D-1A459BA3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908760"/>
            <a:ext cx="6514206" cy="39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2E2D-FA6F-480A-977C-4B841D53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9" y="320928"/>
            <a:ext cx="8520600" cy="572700"/>
          </a:xfrm>
        </p:spPr>
        <p:txBody>
          <a:bodyPr/>
          <a:lstStyle/>
          <a:p>
            <a:r>
              <a:rPr lang="en-US" dirty="0"/>
              <a:t>SOTA Example – DALLE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A6231-4443-4072-91D3-C5B76137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985" y="844642"/>
            <a:ext cx="4042786" cy="42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2E2D-FA6F-480A-977C-4B841D53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9" y="320928"/>
            <a:ext cx="8520600" cy="572700"/>
          </a:xfrm>
        </p:spPr>
        <p:txBody>
          <a:bodyPr/>
          <a:lstStyle/>
          <a:p>
            <a:r>
              <a:rPr lang="en-US" dirty="0"/>
              <a:t>SOTA Example – GPT3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C7576-869C-401B-9DDB-C2D22745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2" y="1342208"/>
            <a:ext cx="4203251" cy="2655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7ADCA-D053-4567-A9E3-278E2129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97" y="1113609"/>
            <a:ext cx="4203252" cy="29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23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307800" y="457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More? Take CS230, CS236, CS231N, CS224N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240025"/>
            <a:ext cx="3130250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6845830" y="1186114"/>
            <a:ext cx="2031008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50" y="3027200"/>
            <a:ext cx="2745349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302" y="3365237"/>
            <a:ext cx="2683825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90900" y="168287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60" name="Google Shape;360;p40"/>
          <p:cNvSpPr txBox="1"/>
          <p:nvPr/>
        </p:nvSpPr>
        <p:spPr>
          <a:xfrm>
            <a:off x="5142000" y="1740763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144800" y="361562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919100" y="3143025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Networks/Relational</a:t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90900" y="1122225"/>
            <a:ext cx="8954400" cy="185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today, but take CS234 and CS224W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240025"/>
            <a:ext cx="3130250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6845830" y="1186114"/>
            <a:ext cx="2031008" cy="16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50" y="3027200"/>
            <a:ext cx="2745349" cy="1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302" y="3365237"/>
            <a:ext cx="2683825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90900" y="168287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5142000" y="1740763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144800" y="3615625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919100" y="3143025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Networks/Relational</a:t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>
            <a:off x="190300" y="3027225"/>
            <a:ext cx="8855100" cy="185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/>
          <p:nvPr/>
        </p:nvSpPr>
        <p:spPr>
          <a:xfrm>
            <a:off x="5505900" y="752250"/>
            <a:ext cx="3456600" cy="413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110500" y="1131450"/>
            <a:ext cx="5124600" cy="325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deep learning</a:t>
            </a:r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00" y="3398050"/>
            <a:ext cx="2996598" cy="81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2"/>
          <p:cNvGrpSpPr/>
          <p:nvPr/>
        </p:nvGrpSpPr>
        <p:grpSpPr>
          <a:xfrm>
            <a:off x="214200" y="1378712"/>
            <a:ext cx="4652400" cy="1806150"/>
            <a:chOff x="420050" y="1616437"/>
            <a:chExt cx="4652400" cy="1806150"/>
          </a:xfrm>
        </p:grpSpPr>
        <p:grpSp>
          <p:nvGrpSpPr>
            <p:cNvPr id="387" name="Google Shape;387;p42"/>
            <p:cNvGrpSpPr/>
            <p:nvPr/>
          </p:nvGrpSpPr>
          <p:grpSpPr>
            <a:xfrm>
              <a:off x="420050" y="1865287"/>
              <a:ext cx="4652400" cy="1557300"/>
              <a:chOff x="311700" y="2194525"/>
              <a:chExt cx="4652400" cy="1557300"/>
            </a:xfrm>
          </p:grpSpPr>
          <p:sp>
            <p:nvSpPr>
              <p:cNvPr id="388" name="Google Shape;388;p42"/>
              <p:cNvSpPr/>
              <p:nvPr/>
            </p:nvSpPr>
            <p:spPr>
              <a:xfrm>
                <a:off x="311700" y="2194525"/>
                <a:ext cx="4652400" cy="15573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89" name="Google Shape;389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9551" y="2477050"/>
                <a:ext cx="1826042" cy="992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42"/>
              <p:cNvPicPr preferRelativeResize="0"/>
              <p:nvPr/>
            </p:nvPicPr>
            <p:blipFill rotWithShape="1">
              <a:blip r:embed="rId5">
                <a:alphaModFix/>
              </a:blip>
              <a:srcRect l="33751" t="39152" r="31885" b="37794"/>
              <a:stretch/>
            </p:blipFill>
            <p:spPr>
              <a:xfrm>
                <a:off x="3081641" y="2754764"/>
                <a:ext cx="1560014" cy="530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1" name="Google Shape;391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6253" y="1616437"/>
              <a:ext cx="1985973" cy="548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8400" y="951775"/>
            <a:ext cx="1253575" cy="1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12" y="3625563"/>
            <a:ext cx="2158850" cy="1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9280" y="2400993"/>
            <a:ext cx="2741021" cy="1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/>
          <p:nvPr/>
        </p:nvSpPr>
        <p:spPr>
          <a:xfrm>
            <a:off x="2829875" y="4214625"/>
            <a:ext cx="20910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Popular Tools</a:t>
            </a:r>
            <a:endParaRPr sz="2400"/>
          </a:p>
        </p:txBody>
      </p:sp>
      <p:sp>
        <p:nvSpPr>
          <p:cNvPr id="396" name="Google Shape;396;p42"/>
          <p:cNvSpPr txBox="1"/>
          <p:nvPr/>
        </p:nvSpPr>
        <p:spPr>
          <a:xfrm>
            <a:off x="5386350" y="564250"/>
            <a:ext cx="1754400" cy="92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Specialized Groups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20975" y="2251491"/>
            <a:ext cx="5531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areas of deep learning?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4" y="327654"/>
            <a:ext cx="2275168" cy="121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l="25076" b="22106"/>
          <a:stretch/>
        </p:blipFill>
        <p:spPr>
          <a:xfrm>
            <a:off x="3902320" y="271772"/>
            <a:ext cx="1785453" cy="154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837" y="2958621"/>
            <a:ext cx="2241465" cy="151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796" y="3043173"/>
            <a:ext cx="2626441" cy="13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041903" y="1677875"/>
            <a:ext cx="1825393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Convolutional NN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3963077" y="1732529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Recurrent NN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Sequential Inputs</a:t>
            </a:r>
            <a:endParaRPr dirty="0"/>
          </a:p>
        </p:txBody>
      </p:sp>
      <p:sp>
        <p:nvSpPr>
          <p:cNvPr id="85" name="Google Shape;85;p16"/>
          <p:cNvSpPr txBox="1"/>
          <p:nvPr/>
        </p:nvSpPr>
        <p:spPr>
          <a:xfrm>
            <a:off x="988972" y="4464300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Deep RL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System</a:t>
            </a:r>
            <a:endParaRPr dirty="0"/>
          </a:p>
        </p:txBody>
      </p:sp>
      <p:sp>
        <p:nvSpPr>
          <p:cNvPr id="86" name="Google Shape;86;p16"/>
          <p:cNvSpPr txBox="1"/>
          <p:nvPr/>
        </p:nvSpPr>
        <p:spPr>
          <a:xfrm>
            <a:off x="3821820" y="4360442"/>
            <a:ext cx="2031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Graph NN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Networks/Relational</a:t>
            </a:r>
            <a:endParaRPr dirty="0"/>
          </a:p>
        </p:txBody>
      </p:sp>
      <p:pic>
        <p:nvPicPr>
          <p:cNvPr id="1026" name="Picture 2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3464C92B-541A-4270-88A9-7063C4CBE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8"/>
          <a:stretch/>
        </p:blipFill>
        <p:spPr bwMode="auto">
          <a:xfrm>
            <a:off x="6254471" y="824661"/>
            <a:ext cx="2732023" cy="31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4;p16">
            <a:extLst>
              <a:ext uri="{FF2B5EF4-FFF2-40B4-BE49-F238E27FC236}">
                <a16:creationId xmlns:a16="http://schemas.microsoft.com/office/drawing/2014/main" id="{7AB523B6-FBAE-4708-BC9D-5DE3218019ED}"/>
              </a:ext>
            </a:extLst>
          </p:cNvPr>
          <p:cNvSpPr txBox="1"/>
          <p:nvPr/>
        </p:nvSpPr>
        <p:spPr>
          <a:xfrm>
            <a:off x="6827882" y="4020842"/>
            <a:ext cx="1585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Transformers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Parallelized Sequential Inputs</a:t>
            </a:r>
            <a:endParaRPr dirty="0"/>
          </a:p>
        </p:txBody>
      </p:sp>
      <p:pic>
        <p:nvPicPr>
          <p:cNvPr id="1028" name="Picture 4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C50B1E05-B4F0-4BFB-916C-98034C071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6" t="10921" r="13021" b="21397"/>
          <a:stretch/>
        </p:blipFill>
        <p:spPr bwMode="auto">
          <a:xfrm>
            <a:off x="6453380" y="465259"/>
            <a:ext cx="1135848" cy="14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 not enough! Where can I get free stuff?</a:t>
            </a: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Free (limited-ish) GPU access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Works nicely with Tensorflow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Links to Google Drive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Register a new Google Cloud account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Instant $300??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AWS free tier (limited compute)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=&gt; Azure education account, $200?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1"/>
          </p:nvPr>
        </p:nvSpPr>
        <p:spPr>
          <a:xfrm>
            <a:off x="4437375" y="2932975"/>
            <a:ext cx="3999900" cy="17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 u="sng"/>
              <a:t>SAVE</a:t>
            </a:r>
            <a:r>
              <a:rPr lang="en"/>
              <a:t> money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3000" b="1">
                <a:solidFill>
                  <a:srgbClr val="FF0000"/>
                </a:solidFill>
              </a:rPr>
              <a:t>CLOSE</a:t>
            </a:r>
            <a:r>
              <a:rPr lang="en"/>
              <a:t> your GPU instance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sz="3000" b="1">
                <a:solidFill>
                  <a:srgbClr val="FF0000"/>
                </a:solidFill>
              </a:rPr>
              <a:t>~$1</a:t>
            </a:r>
            <a:r>
              <a:rPr lang="en"/>
              <a:t> an hour</a:t>
            </a:r>
            <a:endParaRPr/>
          </a:p>
        </p:txBody>
      </p:sp>
      <p:sp>
        <p:nvSpPr>
          <p:cNvPr id="404" name="Google Shape;404;p43"/>
          <p:cNvSpPr txBox="1">
            <a:spLocks noGrp="1"/>
          </p:cNvSpPr>
          <p:nvPr>
            <p:ph type="body" idx="1"/>
          </p:nvPr>
        </p:nvSpPr>
        <p:spPr>
          <a:xfrm>
            <a:off x="4496000" y="1390375"/>
            <a:ext cx="3999900" cy="1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Azure Notebook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Kaggle kernel???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Amazon SageMaker?</a:t>
            </a: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3582450" y="1850475"/>
            <a:ext cx="1187100" cy="32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1" cy="52442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>
            <a:spLocks noGrp="1"/>
          </p:cNvSpPr>
          <p:nvPr>
            <p:ph type="title"/>
          </p:nvPr>
        </p:nvSpPr>
        <p:spPr>
          <a:xfrm>
            <a:off x="311700" y="175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Good luck!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Well, have fun too :D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196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Starting from CNN</a:t>
            </a:r>
            <a:endParaRPr dirty="0"/>
          </a:p>
        </p:txBody>
      </p:sp>
      <p:grpSp>
        <p:nvGrpSpPr>
          <p:cNvPr id="92" name="Google Shape;92;p17"/>
          <p:cNvGrpSpPr/>
          <p:nvPr/>
        </p:nvGrpSpPr>
        <p:grpSpPr>
          <a:xfrm>
            <a:off x="-76200" y="861348"/>
            <a:ext cx="8539887" cy="2970131"/>
            <a:chOff x="-257262" y="1070150"/>
            <a:chExt cx="5336762" cy="1856100"/>
          </a:xfrm>
        </p:grpSpPr>
        <p:sp>
          <p:nvSpPr>
            <p:cNvPr id="93" name="Google Shape;93;p17"/>
            <p:cNvSpPr/>
            <p:nvPr/>
          </p:nvSpPr>
          <p:spPr>
            <a:xfrm>
              <a:off x="144800" y="1070150"/>
              <a:ext cx="4934700" cy="1856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0000" y="1240025"/>
              <a:ext cx="3130250" cy="167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 txBox="1"/>
            <p:nvPr/>
          </p:nvSpPr>
          <p:spPr>
            <a:xfrm>
              <a:off x="-257262" y="1719095"/>
              <a:ext cx="25038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Convolutional </a:t>
              </a:r>
              <a:endParaRPr sz="24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Neural Network</a:t>
              </a:r>
              <a:endParaRPr sz="2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507642" y="288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look at images in detail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42" y="989859"/>
            <a:ext cx="6892625" cy="36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Filters in traditional Computer Vision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4FF7-81DB-4913-B2F2-486BBBB98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29"/>
          <a:stretch/>
        </p:blipFill>
        <p:spPr>
          <a:xfrm>
            <a:off x="444138" y="934165"/>
            <a:ext cx="1348740" cy="1571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511B8-0DAD-4F6F-9EF0-3AE1D0A3E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8"/>
          <a:stretch/>
        </p:blipFill>
        <p:spPr>
          <a:xfrm>
            <a:off x="2517866" y="814202"/>
            <a:ext cx="2638697" cy="181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00019-9302-4929-B82E-73E7DA7C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125" y="2054654"/>
            <a:ext cx="3065029" cy="156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0A403-4EAD-4F10-AE1D-97605C07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1" y="3466395"/>
            <a:ext cx="4073978" cy="1573723"/>
          </a:xfrm>
          <a:prstGeom prst="rect">
            <a:avLst/>
          </a:prstGeom>
        </p:spPr>
      </p:pic>
      <p:pic>
        <p:nvPicPr>
          <p:cNvPr id="16" name="Google Shape;115;p19">
            <a:extLst>
              <a:ext uri="{FF2B5EF4-FFF2-40B4-BE49-F238E27FC236}">
                <a16:creationId xmlns:a16="http://schemas.microsoft.com/office/drawing/2014/main" id="{DAA7BDEB-3855-4816-9598-76A6616200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304" y="1518238"/>
            <a:ext cx="3501055" cy="2452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59;p24">
            <a:extLst>
              <a:ext uri="{FF2B5EF4-FFF2-40B4-BE49-F238E27FC236}">
                <a16:creationId xmlns:a16="http://schemas.microsoft.com/office/drawing/2014/main" id="{B2A3B7EA-40E5-477E-A90C-7B3DA8458222}"/>
              </a:ext>
            </a:extLst>
          </p:cNvPr>
          <p:cNvSpPr txBox="1"/>
          <p:nvPr/>
        </p:nvSpPr>
        <p:spPr>
          <a:xfrm>
            <a:off x="5037364" y="4569000"/>
            <a:ext cx="3953147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Image credit: </a:t>
            </a:r>
            <a:r>
              <a:rPr lang="en-US" sz="1000" dirty="0"/>
              <a:t>https://home.ttic.edu/~rurtasun/courses/CV/lecture02.pdf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18503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filters in CNN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not extract features using filters?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Better, why not let the data dictate what filters to use?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Learnable filters!!</a:t>
            </a:r>
            <a:endParaRPr dirty="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25" y="313191"/>
            <a:ext cx="4390175" cy="24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729" y="2971709"/>
            <a:ext cx="2469563" cy="1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on multiple channels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generally RGB !!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would a filter work on a image with RGB channels?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filter should also have 3 channels.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Now the output has a channel for every filter we have used.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5" y="1095700"/>
            <a:ext cx="4260299" cy="3529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7038475" y="3348800"/>
            <a:ext cx="9825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1339</Words>
  <Application>Microsoft Office PowerPoint</Application>
  <PresentationFormat>On-screen Show (16:9)</PresentationFormat>
  <Paragraphs>206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Introduction to Deep Learning</vt:lpstr>
      <vt:lpstr>Overview</vt:lpstr>
      <vt:lpstr>But we learned multi-layer perceptron in class?</vt:lpstr>
      <vt:lpstr>What are areas of deep learning?</vt:lpstr>
      <vt:lpstr>Starting from CNN</vt:lpstr>
      <vt:lpstr>Let us look at images in detail</vt:lpstr>
      <vt:lpstr>Filters in traditional Computer Vision</vt:lpstr>
      <vt:lpstr>Learning filters in CNN</vt:lpstr>
      <vt:lpstr>Convolution on multiple channels</vt:lpstr>
      <vt:lpstr>Parameter Sharing</vt:lpstr>
      <vt:lpstr>Translational invariance</vt:lpstr>
      <vt:lpstr>Visualizing learned filters</vt:lpstr>
      <vt:lpstr>A typical CNN structure:</vt:lpstr>
      <vt:lpstr>Convolution really is just a linear operation</vt:lpstr>
      <vt:lpstr>SOTA Example – Detectron2</vt:lpstr>
      <vt:lpstr>How do we learn?</vt:lpstr>
      <vt:lpstr>Mini-batch Gradient Descent</vt:lpstr>
      <vt:lpstr>Is deeper better?</vt:lpstr>
      <vt:lpstr>One Solution: skip connection</vt:lpstr>
      <vt:lpstr>Initialization</vt:lpstr>
      <vt:lpstr>Dropout</vt:lpstr>
      <vt:lpstr>More tricks for training</vt:lpstr>
      <vt:lpstr>CNN sounds like fun! What are some other areas of deep learning?</vt:lpstr>
      <vt:lpstr>We can also have 1D architectures (remember this)</vt:lpstr>
      <vt:lpstr>To address sequential dependency?</vt:lpstr>
      <vt:lpstr>How does RNN produce result?</vt:lpstr>
      <vt:lpstr>2 Typical RNN Cells</vt:lpstr>
      <vt:lpstr>Recurrent AND deep?</vt:lpstr>
      <vt:lpstr>Transformer – Attention is All You Need!</vt:lpstr>
      <vt:lpstr>Transformer – Attention is All You Need!</vt:lpstr>
      <vt:lpstr>Transformer – Attention is All You Need!</vt:lpstr>
      <vt:lpstr>Transformer – Attention is All You Need!</vt:lpstr>
      <vt:lpstr>PowerPoint Presentation</vt:lpstr>
      <vt:lpstr>SOTA Example – GPT3</vt:lpstr>
      <vt:lpstr>SOTA Example – DALLE</vt:lpstr>
      <vt:lpstr>SOTA Example – GPT3</vt:lpstr>
      <vt:lpstr>More? Take CS230, CS236, CS231N, CS224N</vt:lpstr>
      <vt:lpstr>Not today, but take CS234 and CS224W</vt:lpstr>
      <vt:lpstr>Tools for deep learning</vt:lpstr>
      <vt:lpstr>$50 not enough! Where can I get free stuff?</vt:lpstr>
      <vt:lpstr>Good luck! Well, have fun too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Angelica Sun</cp:lastModifiedBy>
  <cp:revision>16</cp:revision>
  <dcterms:modified xsi:type="dcterms:W3CDTF">2021-04-30T05:11:41Z</dcterms:modified>
</cp:coreProperties>
</file>